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923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534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124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663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011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634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873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85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9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75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41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658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11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80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98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20C0A-0E41-4878-8914-0A162DBBAEC6}" type="datetimeFigureOut">
              <a:rPr lang="ru-RU" smtClean="0"/>
              <a:t>28.05.2026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B1818E-0BA6-43DC-BC13-2B3C70D73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18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  <p:sldLayoutId id="2147483861" r:id="rId13"/>
    <p:sldLayoutId id="2147483862" r:id="rId14"/>
    <p:sldLayoutId id="2147483863" r:id="rId15"/>
    <p:sldLayoutId id="21474838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 idx="4294967295"/>
          </p:nvPr>
        </p:nvSpPr>
        <p:spPr>
          <a:xfrm>
            <a:off x="2320120" y="1487606"/>
            <a:ext cx="9266830" cy="5227093"/>
          </a:xfrm>
        </p:spPr>
        <p:txBody>
          <a:bodyPr>
            <a:normAutofit/>
          </a:bodyPr>
          <a:lstStyle/>
          <a:p>
            <a:r>
              <a:rPr lang="ru-RU" sz="4000" b="1" i="1" dirty="0">
                <a:solidFill>
                  <a:srgbClr val="C00000"/>
                </a:solidFill>
              </a:rPr>
              <a:t>Система работы методического объединения учителей </a:t>
            </a:r>
            <a:r>
              <a:rPr lang="ru-RU" sz="4000" b="1" i="1" dirty="0" smtClean="0">
                <a:solidFill>
                  <a:srgbClr val="C00000"/>
                </a:solidFill>
              </a:rPr>
              <a:t>искусства и спорта</a:t>
            </a: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/>
              <a:t/>
            </a:r>
            <a:br>
              <a:rPr lang="ru-RU" sz="4000" b="1" i="1" dirty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/>
              <a:t/>
            </a:r>
            <a:br>
              <a:rPr lang="ru-RU" sz="4000" b="1" i="1" dirty="0"/>
            </a:br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2400" b="1" i="1" dirty="0" smtClean="0">
                <a:solidFill>
                  <a:srgbClr val="002060"/>
                </a:solidFill>
              </a:rPr>
              <a:t>Руководитель МО: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Ширманова</a:t>
            </a:r>
            <a:r>
              <a:rPr lang="ru-RU" sz="2400" b="1" i="1" dirty="0" smtClean="0">
                <a:solidFill>
                  <a:srgbClr val="002060"/>
                </a:solidFill>
              </a:rPr>
              <a:t> Ирина </a:t>
            </a:r>
            <a:r>
              <a:rPr lang="ru-RU" sz="2400" b="1" i="1" dirty="0" smtClean="0">
                <a:solidFill>
                  <a:srgbClr val="002060"/>
                </a:solidFill>
              </a:rPr>
              <a:t>Валерьевна</a:t>
            </a:r>
            <a:endParaRPr lang="ru-RU" sz="4000" b="1" i="1" dirty="0">
              <a:solidFill>
                <a:srgbClr val="002060"/>
              </a:solidFill>
            </a:endParaRPr>
          </a:p>
        </p:txBody>
      </p:sp>
      <p:pic>
        <p:nvPicPr>
          <p:cNvPr id="5" name="Picture 4" descr="globus">
            <a:extLst>
              <a:ext uri="{FF2B5EF4-FFF2-40B4-BE49-F238E27FC236}">
                <a16:creationId xmlns:a16="http://schemas.microsoft.com/office/drawing/2014/main" xmlns="" id="{78C6C3F4-F29E-B039-B008-4061581E5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986" y="3275463"/>
            <a:ext cx="1798637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897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учеников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>
                <a:solidFill>
                  <a:srgbClr val="002060"/>
                </a:solidFill>
              </a:rPr>
              <a:t>Солина</a:t>
            </a:r>
            <a:r>
              <a:rPr lang="ru-RU" b="1" dirty="0" smtClean="0">
                <a:solidFill>
                  <a:srgbClr val="002060"/>
                </a:solidFill>
              </a:rPr>
              <a:t> Карина – призёр муниципального этапа Всероссийской олимпиады школьников по технологии, призёр городской научно-практической конференции «Радуга ремёсел», победитель школьной научно-практической конференции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Васильева </a:t>
            </a:r>
            <a:r>
              <a:rPr lang="ru-RU" b="1" dirty="0" err="1" smtClean="0">
                <a:solidFill>
                  <a:srgbClr val="002060"/>
                </a:solidFill>
              </a:rPr>
              <a:t>Аделина</a:t>
            </a:r>
            <a:r>
              <a:rPr lang="ru-RU" b="1" dirty="0" smtClean="0">
                <a:solidFill>
                  <a:srgbClr val="002060"/>
                </a:solidFill>
              </a:rPr>
              <a:t> – обладатель второго места в школьной научно-практической конференции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Матвеев Фёдор – чемпион первенства России по </a:t>
            </a:r>
            <a:r>
              <a:rPr lang="ru-RU" b="1" dirty="0" err="1" smtClean="0">
                <a:solidFill>
                  <a:srgbClr val="002060"/>
                </a:solidFill>
              </a:rPr>
              <a:t>Кумитэ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киокушин</a:t>
            </a:r>
            <a:r>
              <a:rPr lang="ru-RU" b="1" dirty="0" smtClean="0">
                <a:solidFill>
                  <a:srgbClr val="002060"/>
                </a:solidFill>
              </a:rPr>
              <a:t>-каратэ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Иванов Роман – победитель чемпионата Татарстана </a:t>
            </a:r>
            <a:r>
              <a:rPr lang="ru-RU" b="1" dirty="0">
                <a:solidFill>
                  <a:srgbClr val="002060"/>
                </a:solidFill>
              </a:rPr>
              <a:t>по </a:t>
            </a:r>
            <a:r>
              <a:rPr lang="ru-RU" b="1" dirty="0" err="1">
                <a:solidFill>
                  <a:srgbClr val="002060"/>
                </a:solidFill>
              </a:rPr>
              <a:t>Кумитэ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киокушин</a:t>
            </a:r>
            <a:r>
              <a:rPr lang="ru-RU" b="1" dirty="0">
                <a:solidFill>
                  <a:srgbClr val="002060"/>
                </a:solidFill>
              </a:rPr>
              <a:t>-каратэ</a:t>
            </a:r>
          </a:p>
          <a:p>
            <a:r>
              <a:rPr lang="ru-RU" b="1" dirty="0" err="1" smtClean="0">
                <a:solidFill>
                  <a:srgbClr val="002060"/>
                </a:solidFill>
              </a:rPr>
              <a:t>Муллин</a:t>
            </a:r>
            <a:r>
              <a:rPr lang="ru-RU" b="1" dirty="0" smtClean="0">
                <a:solidFill>
                  <a:srgbClr val="002060"/>
                </a:solidFill>
              </a:rPr>
              <a:t> Святослав – обладатель третьего места </a:t>
            </a:r>
            <a:r>
              <a:rPr lang="ru-RU" b="1" dirty="0">
                <a:solidFill>
                  <a:srgbClr val="002060"/>
                </a:solidFill>
              </a:rPr>
              <a:t>чемпионата Татарстана по </a:t>
            </a:r>
            <a:r>
              <a:rPr lang="ru-RU" b="1" dirty="0" err="1">
                <a:solidFill>
                  <a:srgbClr val="002060"/>
                </a:solidFill>
              </a:rPr>
              <a:t>Кумитэ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err="1">
                <a:solidFill>
                  <a:srgbClr val="002060"/>
                </a:solidFill>
              </a:rPr>
              <a:t>киокушин</a:t>
            </a:r>
            <a:r>
              <a:rPr lang="ru-RU" b="1" dirty="0">
                <a:solidFill>
                  <a:srgbClr val="002060"/>
                </a:solidFill>
              </a:rPr>
              <a:t>-каратэ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740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учителей</a:t>
            </a:r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002060"/>
                </a:solidFill>
              </a:rPr>
              <a:t>Ширманова</a:t>
            </a:r>
            <a:r>
              <a:rPr lang="ru-RU" b="1" dirty="0" smtClean="0">
                <a:solidFill>
                  <a:srgbClr val="002060"/>
                </a:solidFill>
              </a:rPr>
              <a:t> И.В. – победитель городского профессионального конкурса для педагогических работников «Инклюзивное образование» в номинации «Методические пособия», диплом </a:t>
            </a:r>
            <a:r>
              <a:rPr lang="en-US" b="1" dirty="0" smtClean="0">
                <a:solidFill>
                  <a:srgbClr val="002060"/>
                </a:solidFill>
              </a:rPr>
              <a:t>III </a:t>
            </a:r>
            <a:r>
              <a:rPr lang="ru-RU" b="1" dirty="0" smtClean="0">
                <a:solidFill>
                  <a:srgbClr val="002060"/>
                </a:solidFill>
              </a:rPr>
              <a:t>степени Всероссийского конкурса «Методическая копилка – 2026», посвящённого Году единства народов Российской Федерации в номинации «Искусство побеждать»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Дмитриев Г.Н. – участник чемпионата первенства России по судейству, судья Всероссийских соревнований в городах Самара и Екатеринбург 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453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МО:</a:t>
            </a:r>
            <a:r>
              <a:rPr lang="ru-RU" sz="32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3110" y="2379259"/>
            <a:ext cx="8915400" cy="3777622"/>
          </a:xfrm>
        </p:spPr>
        <p:txBody>
          <a:bodyPr>
            <a:normAutofit/>
          </a:bodyPr>
          <a:lstStyle/>
          <a:p>
            <a:pPr lvl="0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индивидуального педагогического проекта каждым учителем.</a:t>
            </a:r>
          </a:p>
          <a:p>
            <a:pPr lvl="0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процесса обучения.</a:t>
            </a:r>
          </a:p>
          <a:p>
            <a:pPr lvl="0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Результативное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обучающихся и педагогов в конкурсах различных уровней и олимпиадах.</a:t>
            </a:r>
          </a:p>
        </p:txBody>
      </p:sp>
    </p:spTree>
    <p:extLst>
      <p:ext uri="{BB962C8B-B14F-4D97-AF65-F5344CB8AC3E}">
        <p14:creationId xmlns:p14="http://schemas.microsoft.com/office/powerpoint/2010/main" val="489361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globus">
            <a:extLst>
              <a:ext uri="{FF2B5EF4-FFF2-40B4-BE49-F238E27FC236}">
                <a16:creationId xmlns:a16="http://schemas.microsoft.com/office/drawing/2014/main" xmlns="" id="{78C6C3F4-F29E-B039-B008-4061581E5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622" y="2923440"/>
            <a:ext cx="1798637" cy="187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900D97EB-A1AA-A274-3B62-7F63CAF7167D}"/>
              </a:ext>
            </a:extLst>
          </p:cNvPr>
          <p:cNvSpPr txBox="1">
            <a:spLocks/>
          </p:cNvSpPr>
          <p:nvPr/>
        </p:nvSpPr>
        <p:spPr>
          <a:xfrm>
            <a:off x="2135188" y="836613"/>
            <a:ext cx="7777162" cy="863600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0066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sz="2800" b="1" dirty="0">
              <a:solidFill>
                <a:srgbClr val="000066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xmlns="" id="{8FC46C79-632F-A6C1-4BAE-F927AEECD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0805" y="-301948"/>
            <a:ext cx="6018663" cy="2739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convex"/>
            <a:bevelB prst="angle"/>
          </a:sp3d>
        </p:spPr>
        <p:txBody>
          <a:bodyPr wrap="square" tIns="304704" bIns="0" anchor="ctr">
            <a:spAutoFit/>
          </a:bodyPr>
          <a:lstStyle/>
          <a:p>
            <a:pPr algn="ctr" eaLnBrk="1" hangingPunct="1">
              <a:defRPr/>
            </a:pP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МО: 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«Современные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инновационные технологии </a:t>
            </a:r>
          </a:p>
          <a:p>
            <a:pPr algn="ctr" eaLnBrk="1" hangingPunct="1">
              <a:defRPr/>
            </a:pP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на уроках </a:t>
            </a: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труда (технологии), ИЗО, музыки и физической культуры»</a:t>
            </a:r>
          </a:p>
          <a:p>
            <a:pPr algn="ctr" eaLnBrk="1" hangingPunct="1">
              <a:defRPr/>
            </a:pPr>
            <a:r>
              <a:rPr lang="ru-RU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МО:</a:t>
            </a:r>
            <a:endParaRPr lang="ru-RU" sz="2000" b="1" i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sz="3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67535" y="1460311"/>
            <a:ext cx="65236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повышению мотивации обучения и </a:t>
            </a: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усиливать </a:t>
            </a:r>
            <a:r>
              <a:rPr lang="ru-RU" alt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межпредметные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связи благодаря использованию компьютерных моделей;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обучаемых и эффективность процесса обучения;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проводить ознакомление с новым материалом с последующим выполнением практических заданий;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получения знаний и их наглядность (информационно-справочные системы, электронные сайты, презентации, электронные энциклопедии, которые в отличие от привычных учебников и учебных пособий имеют практически неограниченные возможности использования всех систем восприятия информации: аудиального, визуального, кинестетического);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повышать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 обеспечения обратной связи, контроль самостоятельной работы обучающихся;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индивидуализировать (обучающийся может работать в своём темпе) и дифференцировать обучение (можно построить уровни сложности заданий);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предоставлять </a:t>
            </a:r>
            <a:r>
              <a:rPr lang="ru-RU" alt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пользователю возможности возвращения к изученному материалу в случае необходимости.</a:t>
            </a:r>
          </a:p>
        </p:txBody>
      </p:sp>
    </p:spTree>
    <p:extLst>
      <p:ext uri="{BB962C8B-B14F-4D97-AF65-F5344CB8AC3E}">
        <p14:creationId xmlns:p14="http://schemas.microsoft.com/office/powerpoint/2010/main" val="2426714367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C00000"/>
                </a:solidFill>
              </a:rPr>
              <a:t>Состав МО: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995425"/>
              </p:ext>
            </p:extLst>
          </p:nvPr>
        </p:nvGraphicFramePr>
        <p:xfrm>
          <a:off x="3889612" y="1269242"/>
          <a:ext cx="6018663" cy="4692561"/>
        </p:xfrm>
        <a:graphic>
          <a:graphicData uri="http://schemas.openxmlformats.org/drawingml/2006/table">
            <a:tbl>
              <a:tblPr firstRow="1" firstCol="1" bandRow="1"/>
              <a:tblGrid>
                <a:gridCol w="3008817"/>
                <a:gridCol w="1290523"/>
                <a:gridCol w="1719323"/>
              </a:tblGrid>
              <a:tr h="9469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Ф.И.О. учителя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953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Стаж педагогической работы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Категория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Ширманова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Ирина Валерьевна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863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Высшая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3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Зайцева Галина Александровна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863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Батырев Валерий Степанович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863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9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Козейчук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 Людмила Николаевна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863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Высшая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Петрова Анастасия Валериановна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8630" algn="l"/>
                        </a:tabLs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Молодой специалист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Дмитриев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Геннадий Николаевич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Роднов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Степан Николаевич </a:t>
                      </a:r>
                      <a:endParaRPr lang="ru-RU" sz="1600" b="1" dirty="0" smtClean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MS Mincho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37496" marR="374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26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Содержимое 2">
            <a:extLst>
              <a:ext uri="{FF2B5EF4-FFF2-40B4-BE49-F238E27FC236}">
                <a16:creationId xmlns:a16="http://schemas.microsoft.com/office/drawing/2014/main" xmlns="" id="{324F5314-16E0-B5B5-E172-3E8223DBD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724" y="1401469"/>
            <a:ext cx="7416800" cy="1656507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Clr>
                <a:srgbClr val="FF0000"/>
              </a:buClr>
              <a:buNone/>
            </a:pPr>
            <a:r>
              <a:rPr lang="ru-RU" altLang="ru-RU" sz="19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повышения мотивации обучения требует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 использование современных инновационных  образовательных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ru-RU" altLang="ru-RU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https://im0-tub-ru.yandex.net/i?id=5311669cd1bf483cfce371aec5815154-l&amp;n=13">
            <a:extLst>
              <a:ext uri="{FF2B5EF4-FFF2-40B4-BE49-F238E27FC236}">
                <a16:creationId xmlns:a16="http://schemas.microsoft.com/office/drawing/2014/main" xmlns="" id="{64950E51-6245-DF25-26DE-49D7FB35D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075" y="3904922"/>
            <a:ext cx="1582470" cy="149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 descr="https://im0-tub-ru.yandex.net/i?id=33e62e4b52cbe80f7be0e5c0614f95e8-l&amp;n=13">
            <a:extLst>
              <a:ext uri="{FF2B5EF4-FFF2-40B4-BE49-F238E27FC236}">
                <a16:creationId xmlns:a16="http://schemas.microsoft.com/office/drawing/2014/main" xmlns="" id="{56A5FA6C-C0C6-88C6-BA6B-D10EFEFAAE9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36912" y="4027001"/>
            <a:ext cx="1296988" cy="1368425"/>
          </a:xfrm>
          <a:prstGeom prst="rect">
            <a:avLst/>
          </a:prstGeom>
          <a:ln w="12700">
            <a:solidFill>
              <a:srgbClr val="000066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54028396"/>
      </p:ext>
    </p:extLst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E383C7-DE3C-45F7-0FCC-49A3E784E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9425" y="259595"/>
            <a:ext cx="8785225" cy="936625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>
              <a:defRPr/>
            </a:pPr>
            <a:r>
              <a:rPr lang="ru-RU" sz="3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Современные педагогические технологии</a:t>
            </a:r>
          </a:p>
        </p:txBody>
      </p:sp>
      <p:sp>
        <p:nvSpPr>
          <p:cNvPr id="10294" name="Text Box 5">
            <a:extLst>
              <a:ext uri="{FF2B5EF4-FFF2-40B4-BE49-F238E27FC236}">
                <a16:creationId xmlns:a16="http://schemas.microsoft.com/office/drawing/2014/main" xmlns="" id="{CA005FFA-007A-1FCC-9989-F5180B20A5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6" y="1557338"/>
            <a:ext cx="3095625" cy="1187450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Информационно-коммуникационная </a:t>
            </a:r>
          </a:p>
        </p:txBody>
      </p:sp>
      <p:sp>
        <p:nvSpPr>
          <p:cNvPr id="10292" name="Text Box 8">
            <a:extLst>
              <a:ext uri="{FF2B5EF4-FFF2-40B4-BE49-F238E27FC236}">
                <a16:creationId xmlns:a16="http://schemas.microsoft.com/office/drawing/2014/main" xmlns="" id="{B22EFB11-2A29-EC7D-4455-CD315DD51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8" y="5084764"/>
            <a:ext cx="3384550" cy="841375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Здоровьесберегающая</a:t>
            </a:r>
            <a:r>
              <a:rPr lang="ru-RU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90" name="Text Box 11">
            <a:extLst>
              <a:ext uri="{FF2B5EF4-FFF2-40B4-BE49-F238E27FC236}">
                <a16:creationId xmlns:a16="http://schemas.microsoft.com/office/drawing/2014/main" xmlns="" id="{70B118B3-AF0E-3258-FF9C-50456E339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1" y="3429000"/>
            <a:ext cx="2519363" cy="908050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Разноуровневое обучение </a:t>
            </a:r>
          </a:p>
        </p:txBody>
      </p:sp>
      <p:sp>
        <p:nvSpPr>
          <p:cNvPr id="10288" name="Text Box 14">
            <a:extLst>
              <a:ext uri="{FF2B5EF4-FFF2-40B4-BE49-F238E27FC236}">
                <a16:creationId xmlns:a16="http://schemas.microsoft.com/office/drawing/2014/main" xmlns="" id="{B84A9F55-D935-BF05-A610-9DA0038DE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3563" y="4652964"/>
            <a:ext cx="1801812" cy="935037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Игровая </a:t>
            </a:r>
          </a:p>
        </p:txBody>
      </p:sp>
      <p:sp>
        <p:nvSpPr>
          <p:cNvPr id="10286" name="Text Box 17">
            <a:extLst>
              <a:ext uri="{FF2B5EF4-FFF2-40B4-BE49-F238E27FC236}">
                <a16:creationId xmlns:a16="http://schemas.microsoft.com/office/drawing/2014/main" xmlns="" id="{C7298B8A-9DC8-B240-05CD-41D1C4C68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1989138"/>
            <a:ext cx="2736850" cy="1008062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Обучение в сотрудничестве  </a:t>
            </a:r>
          </a:p>
        </p:txBody>
      </p:sp>
      <p:sp>
        <p:nvSpPr>
          <p:cNvPr id="10284" name="Text Box 20">
            <a:extLst>
              <a:ext uri="{FF2B5EF4-FFF2-40B4-BE49-F238E27FC236}">
                <a16:creationId xmlns:a16="http://schemas.microsoft.com/office/drawing/2014/main" xmlns="" id="{FD5F6F4A-3250-DE85-0532-072C103DA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1" y="4652963"/>
            <a:ext cx="2017713" cy="938212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Проектная</a:t>
            </a:r>
            <a:r>
              <a:rPr lang="ru-RU" sz="24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82" name="Text Box 23">
            <a:extLst>
              <a:ext uri="{FF2B5EF4-FFF2-40B4-BE49-F238E27FC236}">
                <a16:creationId xmlns:a16="http://schemas.microsoft.com/office/drawing/2014/main" xmlns="" id="{94A1F19D-714E-C483-A890-6FAFFFA58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8" y="2060576"/>
            <a:ext cx="2233612" cy="936625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Проблемное обучение </a:t>
            </a:r>
          </a:p>
        </p:txBody>
      </p:sp>
      <p:sp>
        <p:nvSpPr>
          <p:cNvPr id="6154" name="Text Box 35">
            <a:extLst>
              <a:ext uri="{FF2B5EF4-FFF2-40B4-BE49-F238E27FC236}">
                <a16:creationId xmlns:a16="http://schemas.microsoft.com/office/drawing/2014/main" xmlns="" id="{F20FE445-11F1-9DBF-59DF-8D4ACD1874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4339" y="4905375"/>
            <a:ext cx="719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400">
              <a:solidFill>
                <a:srgbClr val="000000"/>
              </a:solidFill>
              <a:latin typeface="Constantia" panose="02030602050306030303" pitchFamily="18" charset="0"/>
            </a:endParaRPr>
          </a:p>
        </p:txBody>
      </p:sp>
      <p:sp>
        <p:nvSpPr>
          <p:cNvPr id="6155" name="Text Box 44">
            <a:extLst>
              <a:ext uri="{FF2B5EF4-FFF2-40B4-BE49-F238E27FC236}">
                <a16:creationId xmlns:a16="http://schemas.microsoft.com/office/drawing/2014/main" xmlns="" id="{EA7D1038-418D-E8EE-B67C-8D0BD0D79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850" y="5013325"/>
            <a:ext cx="598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2400">
              <a:solidFill>
                <a:srgbClr val="000000"/>
              </a:solidFill>
              <a:latin typeface="Constantia" panose="02030602050306030303" pitchFamily="18" charset="0"/>
            </a:endParaRPr>
          </a:p>
        </p:txBody>
      </p:sp>
      <p:sp>
        <p:nvSpPr>
          <p:cNvPr id="16434" name="Text Box 50">
            <a:extLst>
              <a:ext uri="{FF2B5EF4-FFF2-40B4-BE49-F238E27FC236}">
                <a16:creationId xmlns:a16="http://schemas.microsoft.com/office/drawing/2014/main" xmlns="" id="{D8DC800C-3A6A-A2DE-04C4-E064C11C05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7663" y="3429000"/>
            <a:ext cx="2520950" cy="839788"/>
          </a:xfrm>
          <a:prstGeom prst="round2DiagRect">
            <a:avLst/>
          </a:pr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Развивающее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обучение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FE62C37E-42D9-10EE-AEE3-2632A685ADA6}"/>
              </a:ext>
            </a:extLst>
          </p:cNvPr>
          <p:cNvSpPr/>
          <p:nvPr/>
        </p:nvSpPr>
        <p:spPr>
          <a:xfrm>
            <a:off x="4223792" y="3068960"/>
            <a:ext cx="3672408" cy="1872208"/>
          </a:xfrm>
          <a:prstGeom prst="ellipse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3d extrusionH="57150">
              <a:bevelT w="38100" h="38100"/>
            </a:sp3d>
          </a:bodyPr>
          <a:lstStyle/>
          <a:p>
            <a:pPr algn="ctr">
              <a:defRPr/>
            </a:pPr>
            <a:r>
              <a:rPr lang="ru-RU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6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ЕДАГОГИ-ЧЕСКИЕ</a:t>
            </a:r>
          </a:p>
          <a:p>
            <a:pPr algn="ctr">
              <a:defRPr/>
            </a:pPr>
            <a:r>
              <a:rPr lang="ru-RU" sz="26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ТЕХНОЛОГИИ</a:t>
            </a:r>
          </a:p>
        </p:txBody>
      </p:sp>
      <p:pic>
        <p:nvPicPr>
          <p:cNvPr id="56322" name="Picture 2" descr="https://im0-tub-ru.yandex.net/i?id=79475c45eb3e3c286b244ba1d33e063f-l&amp;n=13">
            <a:extLst>
              <a:ext uri="{FF2B5EF4-FFF2-40B4-BE49-F238E27FC236}">
                <a16:creationId xmlns:a16="http://schemas.microsoft.com/office/drawing/2014/main" xmlns="" id="{51453AE5-BD47-339F-0768-D8D7DC29A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l="2387" t="26562" r="2523" b="17188"/>
          <a:stretch>
            <a:fillRect/>
          </a:stretch>
        </p:blipFill>
        <p:spPr bwMode="auto">
          <a:xfrm>
            <a:off x="7896200" y="5733256"/>
            <a:ext cx="2520280" cy="9361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159" name="Рисунок 15" descr="https://im0-tub-ru.yandex.net/i?id=c0a3af7f05a0ad1ce8af7291f1333778-l&amp;n=13">
            <a:extLst>
              <a:ext uri="{FF2B5EF4-FFF2-40B4-BE49-F238E27FC236}">
                <a16:creationId xmlns:a16="http://schemas.microsoft.com/office/drawing/2014/main" xmlns="" id="{EEDE0170-CDA4-D248-33FA-7E4B8A523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93" r="9135" b="16032"/>
          <a:stretch>
            <a:fillRect/>
          </a:stretch>
        </p:blipFill>
        <p:spPr bwMode="auto">
          <a:xfrm>
            <a:off x="2063750" y="5805488"/>
            <a:ext cx="1295400" cy="792162"/>
          </a:xfrm>
          <a:prstGeom prst="rect">
            <a:avLst/>
          </a:prstGeom>
          <a:noFill/>
          <a:ln>
            <a:noFill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8133330"/>
      </p:ext>
    </p:extLst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>
            <a:extLst>
              <a:ext uri="{FF2B5EF4-FFF2-40B4-BE49-F238E27FC236}">
                <a16:creationId xmlns:a16="http://schemas.microsoft.com/office/drawing/2014/main" xmlns="" id="{B811D629-87B1-A89A-BF64-82821C44B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260350"/>
            <a:ext cx="8964612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Инновационное образовательное пространство урока</a:t>
            </a:r>
          </a:p>
          <a:p>
            <a:pPr>
              <a:spcBef>
                <a:spcPct val="50000"/>
              </a:spcBef>
              <a:defRPr/>
            </a:pP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4" name="Oval 8">
            <a:extLst>
              <a:ext uri="{FF2B5EF4-FFF2-40B4-BE49-F238E27FC236}">
                <a16:creationId xmlns:a16="http://schemas.microsoft.com/office/drawing/2014/main" xmlns="" id="{90F3CE5F-CF30-61A5-A0FF-51BA818D1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75" y="3500438"/>
            <a:ext cx="1828800" cy="838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Урок </a:t>
            </a:r>
          </a:p>
        </p:txBody>
      </p:sp>
      <p:sp>
        <p:nvSpPr>
          <p:cNvPr id="9225" name="AutoShape 9">
            <a:extLst>
              <a:ext uri="{FF2B5EF4-FFF2-40B4-BE49-F238E27FC236}">
                <a16:creationId xmlns:a16="http://schemas.microsoft.com/office/drawing/2014/main" xmlns="" id="{1C5F4104-23C6-8A9A-6AF9-5652ECBED4A8}"/>
              </a:ext>
            </a:extLst>
          </p:cNvPr>
          <p:cNvSpPr>
            <a:spLocks noChangeArrowheads="1"/>
          </p:cNvSpPr>
          <p:nvPr/>
        </p:nvSpPr>
        <p:spPr bwMode="auto">
          <a:xfrm rot="2053602">
            <a:off x="6750050" y="2424113"/>
            <a:ext cx="2935288" cy="1181100"/>
          </a:xfrm>
          <a:prstGeom prst="wedgeEllipseCallout">
            <a:avLst>
              <a:gd name="adj1" fmla="val -30684"/>
              <a:gd name="adj2" fmla="val 11609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Сотрудничество</a:t>
            </a:r>
          </a:p>
        </p:txBody>
      </p:sp>
      <p:sp>
        <p:nvSpPr>
          <p:cNvPr id="9226" name="AutoShape 10">
            <a:extLst>
              <a:ext uri="{FF2B5EF4-FFF2-40B4-BE49-F238E27FC236}">
                <a16:creationId xmlns:a16="http://schemas.microsoft.com/office/drawing/2014/main" xmlns="" id="{92FAA617-3B73-A2E5-53DA-6528B4FA8065}"/>
              </a:ext>
            </a:extLst>
          </p:cNvPr>
          <p:cNvSpPr>
            <a:spLocks noChangeArrowheads="1"/>
          </p:cNvSpPr>
          <p:nvPr/>
        </p:nvSpPr>
        <p:spPr bwMode="auto">
          <a:xfrm rot="4682515">
            <a:off x="7781132" y="3058319"/>
            <a:ext cx="1755775" cy="3100388"/>
          </a:xfrm>
          <a:prstGeom prst="wedgeEllipseCallout">
            <a:avLst>
              <a:gd name="adj1" fmla="val -50196"/>
              <a:gd name="adj2" fmla="val 5006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/>
          <a:lstStyle/>
          <a:p>
            <a:pPr algn="ctr">
              <a:defRPr/>
            </a:pPr>
            <a:r>
              <a:rPr lang="ru-RU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Компетентностно-деятельностный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подход в образовании</a:t>
            </a:r>
          </a:p>
        </p:txBody>
      </p:sp>
      <p:sp>
        <p:nvSpPr>
          <p:cNvPr id="9227" name="AutoShape 11">
            <a:extLst>
              <a:ext uri="{FF2B5EF4-FFF2-40B4-BE49-F238E27FC236}">
                <a16:creationId xmlns:a16="http://schemas.microsoft.com/office/drawing/2014/main" xmlns="" id="{C9D0BB62-3C58-7A70-3529-5EEF9D1C44D0}"/>
              </a:ext>
            </a:extLst>
          </p:cNvPr>
          <p:cNvSpPr>
            <a:spLocks noChangeArrowheads="1"/>
          </p:cNvSpPr>
          <p:nvPr/>
        </p:nvSpPr>
        <p:spPr bwMode="auto">
          <a:xfrm rot="7731719">
            <a:off x="6651625" y="4567238"/>
            <a:ext cx="838200" cy="1828800"/>
          </a:xfrm>
          <a:prstGeom prst="wedgeEllipseCallout">
            <a:avLst>
              <a:gd name="adj1" fmla="val -73115"/>
              <a:gd name="adj2" fmla="val 650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УМК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9228" name="AutoShape 12">
            <a:extLst>
              <a:ext uri="{FF2B5EF4-FFF2-40B4-BE49-F238E27FC236}">
                <a16:creationId xmlns:a16="http://schemas.microsoft.com/office/drawing/2014/main" xmlns="" id="{E7D5851A-D454-4E28-444E-2F84329079FC}"/>
              </a:ext>
            </a:extLst>
          </p:cNvPr>
          <p:cNvSpPr>
            <a:spLocks noChangeArrowheads="1"/>
          </p:cNvSpPr>
          <p:nvPr/>
        </p:nvSpPr>
        <p:spPr bwMode="auto">
          <a:xfrm rot="11784476">
            <a:off x="5240338" y="4730750"/>
            <a:ext cx="1236662" cy="1258888"/>
          </a:xfrm>
          <a:prstGeom prst="wedgeEllipseCallout">
            <a:avLst>
              <a:gd name="adj1" fmla="val -2365"/>
              <a:gd name="adj2" fmla="val 8220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 eaLnBrk="1" hangingPunct="1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ИКТ</a:t>
            </a:r>
          </a:p>
        </p:txBody>
      </p:sp>
      <p:sp>
        <p:nvSpPr>
          <p:cNvPr id="9230" name="AutoShape 14">
            <a:extLst>
              <a:ext uri="{FF2B5EF4-FFF2-40B4-BE49-F238E27FC236}">
                <a16:creationId xmlns:a16="http://schemas.microsoft.com/office/drawing/2014/main" xmlns="" id="{D32A215B-215E-B3FF-30F1-C7B557B9B109}"/>
              </a:ext>
            </a:extLst>
          </p:cNvPr>
          <p:cNvSpPr>
            <a:spLocks noChangeArrowheads="1"/>
          </p:cNvSpPr>
          <p:nvPr/>
        </p:nvSpPr>
        <p:spPr bwMode="auto">
          <a:xfrm rot="14534487">
            <a:off x="2485232" y="1354932"/>
            <a:ext cx="1982788" cy="2962275"/>
          </a:xfrm>
          <a:prstGeom prst="wedgeEllipseCallout">
            <a:avLst>
              <a:gd name="adj1" fmla="val -78827"/>
              <a:gd name="adj2" fmla="val 410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Современные образовательные технологии</a:t>
            </a:r>
          </a:p>
        </p:txBody>
      </p:sp>
      <p:sp>
        <p:nvSpPr>
          <p:cNvPr id="9231" name="AutoShape 15">
            <a:extLst>
              <a:ext uri="{FF2B5EF4-FFF2-40B4-BE49-F238E27FC236}">
                <a16:creationId xmlns:a16="http://schemas.microsoft.com/office/drawing/2014/main" xmlns="" id="{BE12BE03-E3CD-B138-B25D-77F82A3B9F14}"/>
              </a:ext>
            </a:extLst>
          </p:cNvPr>
          <p:cNvSpPr>
            <a:spLocks noChangeArrowheads="1"/>
          </p:cNvSpPr>
          <p:nvPr/>
        </p:nvSpPr>
        <p:spPr bwMode="auto">
          <a:xfrm rot="21107968">
            <a:off x="4478338" y="1319213"/>
            <a:ext cx="2849562" cy="1752600"/>
          </a:xfrm>
          <a:prstGeom prst="wedgeEllipseCallout">
            <a:avLst>
              <a:gd name="adj1" fmla="val -2560"/>
              <a:gd name="adj2" fmla="val 7771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20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Разноуровневое</a:t>
            </a: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содержание образования</a:t>
            </a:r>
          </a:p>
        </p:txBody>
      </p:sp>
      <p:sp>
        <p:nvSpPr>
          <p:cNvPr id="11" name="AutoShape 13">
            <a:extLst>
              <a:ext uri="{FF2B5EF4-FFF2-40B4-BE49-F238E27FC236}">
                <a16:creationId xmlns:a16="http://schemas.microsoft.com/office/drawing/2014/main" xmlns="" id="{61425A34-3202-6904-821E-552151809B33}"/>
              </a:ext>
            </a:extLst>
          </p:cNvPr>
          <p:cNvSpPr>
            <a:spLocks noChangeArrowheads="1"/>
          </p:cNvSpPr>
          <p:nvPr/>
        </p:nvSpPr>
        <p:spPr bwMode="auto">
          <a:xfrm rot="12466726">
            <a:off x="2244725" y="3848100"/>
            <a:ext cx="3189288" cy="1874838"/>
          </a:xfrm>
          <a:prstGeom prst="wedgeEllipseCallout">
            <a:avLst>
              <a:gd name="adj1" fmla="val -29114"/>
              <a:gd name="adj2" fmla="val 681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>
              <a:defRPr/>
            </a:pPr>
            <a:r>
              <a:rPr lang="ru-RU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Нетрадиционные формы проведения уроков</a:t>
            </a:r>
          </a:p>
        </p:txBody>
      </p:sp>
      <p:pic>
        <p:nvPicPr>
          <p:cNvPr id="16395" name="Picture 2" descr="http://www.quotemaster.org/images/6b/6bb77f2a105ff2b9844ccacf57013487.gif">
            <a:extLst>
              <a:ext uri="{FF2B5EF4-FFF2-40B4-BE49-F238E27FC236}">
                <a16:creationId xmlns:a16="http://schemas.microsoft.com/office/drawing/2014/main" xmlns="" id="{1744D382-A365-3049-2A76-D4380A920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336" y="1124945"/>
            <a:ext cx="1800225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605129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398427-7838-6DF4-45B6-5A1D3448A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5051" y="333375"/>
            <a:ext cx="6564313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применения инновационных информационных технологий на уроке</a:t>
            </a:r>
            <a:br>
              <a:rPr lang="ru-RU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771" name="Содержимое 2">
            <a:extLst>
              <a:ext uri="{FF2B5EF4-FFF2-40B4-BE49-F238E27FC236}">
                <a16:creationId xmlns:a16="http://schemas.microsoft.com/office/drawing/2014/main" xmlns="" id="{5FBCAF7B-E713-E506-FD04-DCCCE7B08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4" y="1700213"/>
            <a:ext cx="8002587" cy="442595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используются компьютерные технологии для объяснения нового материала, проверки домашнего задания, закрепления темы, контроля за усвоением изученного, обобщения и систематизации пройденных тем.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практике преподавания применяются различные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информационного сопровождения: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мультимедийных средств на уроке;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тестовых оболочек;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компьютерных программ в обучении;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самостоятельная работа обучающихся по поиску информации;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информационных технологий в проектной деятельности.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каждой из изучаемых тем выбираются различные виды работ и действий: презентации, тесты, контрольные вопросы и задания, 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распечатанные в Word; онлайн-тесты.</a:t>
            </a: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ru-RU" altLang="ru-RU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ru-RU" altLang="ru-RU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altLang="ru-RU" dirty="0"/>
          </a:p>
        </p:txBody>
      </p:sp>
      <p:pic>
        <p:nvPicPr>
          <p:cNvPr id="34818" name="Picture 2" descr="https://im0-tub-ru.yandex.net/i?id=f4af2d3274df58260a1cbad74d9575e7-l&amp;n=13">
            <a:extLst>
              <a:ext uri="{FF2B5EF4-FFF2-40B4-BE49-F238E27FC236}">
                <a16:creationId xmlns:a16="http://schemas.microsoft.com/office/drawing/2014/main" xmlns="" id="{14AA08D4-34ED-DCD9-45BE-C4D48A6D9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15217" r="14434"/>
          <a:stretch>
            <a:fillRect/>
          </a:stretch>
        </p:blipFill>
        <p:spPr bwMode="auto">
          <a:xfrm>
            <a:off x="9213129" y="2870475"/>
            <a:ext cx="1152525" cy="1138237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3557" name="Picture 4" descr="http://s7.hostingkartinok.com/uploads/images/2015/09/6fef3a0c95a4a223a17dda4eefb5ba8f.png">
            <a:extLst>
              <a:ext uri="{FF2B5EF4-FFF2-40B4-BE49-F238E27FC236}">
                <a16:creationId xmlns:a16="http://schemas.microsoft.com/office/drawing/2014/main" xmlns="" id="{299EEA93-A0B1-FA58-A40E-E865BA33C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881" y="188913"/>
            <a:ext cx="1728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Рисунок 5" descr="https://im0-tub-ru.yandex.net/i?id=a9747f4214c1aa4e5e8acc8558cc1545-l&amp;n=13">
            <a:extLst>
              <a:ext uri="{FF2B5EF4-FFF2-40B4-BE49-F238E27FC236}">
                <a16:creationId xmlns:a16="http://schemas.microsoft.com/office/drawing/2014/main" xmlns="" id="{F50F37AA-7CA1-B2D5-9FDF-BC76B7D43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0" t="10211" r="8951" b="4527"/>
          <a:stretch>
            <a:fillRect/>
          </a:stretch>
        </p:blipFill>
        <p:spPr bwMode="auto">
          <a:xfrm>
            <a:off x="10323655" y="5333480"/>
            <a:ext cx="1295400" cy="1008063"/>
          </a:xfrm>
          <a:prstGeom prst="rect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317286"/>
      </p:ext>
    </p:extLst>
  </p:cSld>
  <p:clrMapOvr>
    <a:masterClrMapping/>
  </p:clrMapOvr>
  <p:transition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Заголовок 1">
            <a:extLst>
              <a:ext uri="{FF2B5EF4-FFF2-40B4-BE49-F238E27FC236}">
                <a16:creationId xmlns:a16="http://schemas.microsoft.com/office/drawing/2014/main" xmlns="" id="{CAA06D2D-9EDB-F578-69E0-1A80D5EBF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189" y="270054"/>
            <a:ext cx="8229600" cy="1700213"/>
          </a:xfrm>
        </p:spPr>
        <p:txBody>
          <a:bodyPr/>
          <a:lstStyle/>
          <a:p>
            <a:pPr eaLnBrk="1" hangingPunct="1"/>
            <a:r>
              <a:rPr lang="ru-RU" altLang="ru-RU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технологии</a:t>
            </a:r>
            <a:r>
              <a:rPr lang="ru-RU" altLang="ru-RU" sz="2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на разных этапах урока: при объяснении и закреплении нового материала, при повторении материала, на этапе контроля и рефлексии.</a:t>
            </a:r>
            <a:br>
              <a:rPr lang="ru-RU" altLang="ru-RU" sz="2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200" dirty="0"/>
          </a:p>
        </p:txBody>
      </p:sp>
      <p:sp>
        <p:nvSpPr>
          <p:cNvPr id="24579" name="Содержимое 2">
            <a:extLst>
              <a:ext uri="{FF2B5EF4-FFF2-40B4-BE49-F238E27FC236}">
                <a16:creationId xmlns:a16="http://schemas.microsoft.com/office/drawing/2014/main" xmlns="" id="{FA33D350-005E-8628-DB68-D40ECDF32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5189" y="1700214"/>
            <a:ext cx="8137525" cy="4752975"/>
          </a:xfrm>
          <a:solidFill>
            <a:schemeClr val="bg1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интернет - ресурсами, создание мультимедийной библиотеки, создание собственных ресурсов (презентации, электронные тесты, практические работы, программные продукты) позволяют ученикам с интересом и быстро усваивать большой объём учебного материала.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Такие уроки становятся интересным увлечением, а материал темы долго находится в памяти ребёнка.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каждую тему урока разработаны презентации, которые часто </a:t>
            </a:r>
            <a:r>
              <a:rPr lang="ru-RU" altLang="ru-RU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изменяюся</a:t>
            </a: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дополняюся</a:t>
            </a: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все классы разные по своим способностям. Они включают необходимые наглядные средства: чертежи, приемы поузловой обработки, этапы работы, технологические карты, фотографии или рисунки образцов изделий, эскизы и др. 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материала урока посредством </a:t>
            </a:r>
            <a:r>
              <a:rPr lang="ru-RU" altLang="ru-RU" b="1" i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информационных технологий </a:t>
            </a: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активизирует память и речь обучающихся.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altLang="ru-RU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Физминутки</a:t>
            </a: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динамические паузы также выигрывают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ru-RU" altLang="ru-RU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использовании информационных технологий.</a:t>
            </a:r>
            <a:endParaRPr lang="ru-RU" altLang="ru-RU" sz="20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6" name="Picture 4" descr="https://im0-tub-ru.yandex.net/i?id=891474892ce321afb4d06053626ac13e-l&amp;n=13">
            <a:extLst>
              <a:ext uri="{FF2B5EF4-FFF2-40B4-BE49-F238E27FC236}">
                <a16:creationId xmlns:a16="http://schemas.microsoft.com/office/drawing/2014/main" xmlns="" id="{FEA7FFCF-9707-DD99-5F31-4A3716851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4794" t="1333" r="4399" b="6667"/>
          <a:stretch>
            <a:fillRect/>
          </a:stretch>
        </p:blipFill>
        <p:spPr bwMode="auto">
          <a:xfrm>
            <a:off x="10610993" y="5262042"/>
            <a:ext cx="1296988" cy="1008062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https://im0-tub-ru.yandex.net/i?id=18ea72f658caa92cb1e603145bd35e81-l&amp;n=13">
            <a:extLst>
              <a:ext uri="{FF2B5EF4-FFF2-40B4-BE49-F238E27FC236}">
                <a16:creationId xmlns:a16="http://schemas.microsoft.com/office/drawing/2014/main" xmlns="" id="{3770D760-FC27-1F6D-5514-5E53F3616969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82665" y="1375570"/>
            <a:ext cx="936625" cy="649288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6254776"/>
      </p:ext>
    </p:extLst>
  </p:cSld>
  <p:clrMapOvr>
    <a:masterClrMapping/>
  </p:clrMapOvr>
  <p:transition>
    <p:split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C5A731E8-5BBE-AAE2-D8DD-E31034138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2000" b="1">
                <a:solidFill>
                  <a:srgbClr val="000066"/>
                </a:solidFill>
                <a:latin typeface="Times New Roman" panose="02020603050405020304" pitchFamily="18" charset="0"/>
              </a:rPr>
            </a:br>
            <a:endParaRPr lang="ru-RU" altLang="ru-RU" sz="2000" b="1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xmlns="" id="{8B949E52-4C4C-1D5C-E05E-A97AE6C05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6404" y="1516285"/>
            <a:ext cx="7920037" cy="4681537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ru-RU" sz="16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Мультимедиа</a:t>
            </a:r>
            <a:r>
              <a:rPr lang="ru-RU" b="1" dirty="0">
                <a:solidFill>
                  <a:srgbClr val="000066"/>
                </a:solidFill>
                <a:latin typeface="Times New Roman" pitchFamily="18" charset="0"/>
              </a:rPr>
              <a:t> - это сумма технологий, позволяющих компьютеру вводить, обрабатывать, хранить, передавать и отображать (выводить) такие типы данных, как текст, графика, анимация, оцифрованные неподвижные изображения, видео, звук, речь.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Средства мультимедиа позволяют обеспечить наилучшую, по сравнению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 другими техническими средствами обучения, реализацию принципа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наглядности, в большей степени способствуют укреплению знаний, а на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  <a:defRPr/>
            </a:pPr>
            <a:r>
              <a:rPr lang="ru-RU" sz="17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практических занятиях – умений.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ru-RU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Использование на занятиях презентации и слайд-фильмов позволяет наглядно продемонстрировать классу правильные приемы работы, их последовательность, что иногда затруднительно сделать, показывая их непосредственно на рабочем месте.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ru-RU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Учащиеся вникают в динамику технологического процесса, в особенности выполнения каждой операции.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ru-RU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Поскольку презентация и учебный фильм может содержать материал разной степени сложности, появляется возможность дифференцировать учебный материал, задания в зависимости от подготовленности той или иной группы учащихся, </a:t>
            </a:r>
          </a:p>
          <a:p>
            <a:pPr eaLnBrk="1" hangingPunct="1">
              <a:lnSpc>
                <a:spcPct val="80000"/>
              </a:lnSpc>
              <a:buClr>
                <a:srgbClr val="FF0000"/>
              </a:buClr>
              <a:buFont typeface="Arial" charset="0"/>
              <a:buNone/>
              <a:defRPr/>
            </a:pPr>
            <a:r>
              <a:rPr lang="ru-RU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 полнее учитывать возможности каждого ученика.</a:t>
            </a: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ru-RU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ru-RU" sz="16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EDD744C-E2E0-D0F6-E06B-517217FA31BA}"/>
              </a:ext>
            </a:extLst>
          </p:cNvPr>
          <p:cNvSpPr/>
          <p:nvPr/>
        </p:nvSpPr>
        <p:spPr>
          <a:xfrm>
            <a:off x="2855914" y="260351"/>
            <a:ext cx="7812087" cy="8921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Использование мультимедиа технологий: текста, графики, фото и видео в учебном </a:t>
            </a:r>
            <a:r>
              <a:rPr lang="ru-RU" sz="2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процессе</a:t>
            </a:r>
            <a:endParaRPr lang="ru-RU" sz="2600" i="1" dirty="0">
              <a:solidFill>
                <a:srgbClr val="C00000"/>
              </a:solidFill>
              <a:latin typeface="Arial" charset="0"/>
            </a:endParaRPr>
          </a:p>
        </p:txBody>
      </p:sp>
      <p:pic>
        <p:nvPicPr>
          <p:cNvPr id="26629" name="Picture 2" descr="kompyuter-animatsionnaya-kartinka-0014">
            <a:extLst>
              <a:ext uri="{FF2B5EF4-FFF2-40B4-BE49-F238E27FC236}">
                <a16:creationId xmlns:a16="http://schemas.microsoft.com/office/drawing/2014/main" xmlns="" id="{5C783F6F-4624-849C-A26B-1647CBDB2F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95" y="1516285"/>
            <a:ext cx="169227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2" descr="http://docs.likenul.com/pars_docs/refs/20/19054/19054_html_a59c951.gif">
            <a:extLst>
              <a:ext uri="{FF2B5EF4-FFF2-40B4-BE49-F238E27FC236}">
                <a16:creationId xmlns:a16="http://schemas.microsoft.com/office/drawing/2014/main" xmlns="" id="{363EEE04-EFC1-59CE-8180-DEE3F51C5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1" y="5425814"/>
            <a:ext cx="122396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8372806"/>
      </p:ext>
    </p:extLst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</TotalTime>
  <Words>823</Words>
  <Application>Microsoft Office PowerPoint</Application>
  <PresentationFormat>Широкоэкранный</PresentationFormat>
  <Paragraphs>106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Century Gothic</vt:lpstr>
      <vt:lpstr>Constantia</vt:lpstr>
      <vt:lpstr>MS Mincho</vt:lpstr>
      <vt:lpstr>Times New Roman</vt:lpstr>
      <vt:lpstr>Wingdings</vt:lpstr>
      <vt:lpstr>Wingdings 3</vt:lpstr>
      <vt:lpstr>Легкий дым</vt:lpstr>
      <vt:lpstr>Система работы методического объединения учителей искусства и спорта     Руководитель МО: Ширманова Ирина Валерьевна</vt:lpstr>
      <vt:lpstr>Презентация PowerPoint</vt:lpstr>
      <vt:lpstr>Состав МО:</vt:lpstr>
      <vt:lpstr>Презентация PowerPoint</vt:lpstr>
      <vt:lpstr>Современные педагогические технологии</vt:lpstr>
      <vt:lpstr>Презентация PowerPoint</vt:lpstr>
      <vt:lpstr>Виды применения инновационных информационных технологий на уроке </vt:lpstr>
      <vt:lpstr>Информационные технологии используются на разных этапах урока: при объяснении и закреплении нового материала, при повторении материала, на этапе контроля и рефлексии. </vt:lpstr>
      <vt:lpstr> </vt:lpstr>
      <vt:lpstr>Достижения учеников</vt:lpstr>
      <vt:lpstr>Достижения учителей</vt:lpstr>
      <vt:lpstr>Ожидаемые результаты МО: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работы методического объединения учителей искусства и спорта</dc:title>
  <dc:creator>108</dc:creator>
  <cp:lastModifiedBy>108</cp:lastModifiedBy>
  <cp:revision>16</cp:revision>
  <dcterms:created xsi:type="dcterms:W3CDTF">2026-05-28T16:33:18Z</dcterms:created>
  <dcterms:modified xsi:type="dcterms:W3CDTF">2026-05-28T19:11:26Z</dcterms:modified>
</cp:coreProperties>
</file>